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E3AD7-1745-45BD-AD93-425EF0A4893A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F0293F-AD95-41F0-A36D-5102B3CF082D}">
      <dgm:prSet/>
      <dgm:spPr/>
      <dgm:t>
        <a:bodyPr/>
        <a:lstStyle/>
        <a:p>
          <a:r>
            <a:rPr lang="hr-HR"/>
            <a:t>Vodi računa o prirodnim resursima eko-sustava unutar kojeg se ti procesi odvijaju. </a:t>
          </a:r>
          <a:endParaRPr lang="en-US"/>
        </a:p>
      </dgm:t>
    </dgm:pt>
    <dgm:pt modelId="{1023C947-3842-42CD-A147-D3D391355C3D}" type="parTrans" cxnId="{9587BDF7-C4AA-42AE-BF59-FA6C72F38C3B}">
      <dgm:prSet/>
      <dgm:spPr/>
      <dgm:t>
        <a:bodyPr/>
        <a:lstStyle/>
        <a:p>
          <a:endParaRPr lang="en-US"/>
        </a:p>
      </dgm:t>
    </dgm:pt>
    <dgm:pt modelId="{4ED42F37-5049-469C-8770-50EE8AEB7BBB}" type="sibTrans" cxnId="{9587BDF7-C4AA-42AE-BF59-FA6C72F38C3B}">
      <dgm:prSet/>
      <dgm:spPr/>
      <dgm:t>
        <a:bodyPr/>
        <a:lstStyle/>
        <a:p>
          <a:endParaRPr lang="en-US"/>
        </a:p>
      </dgm:t>
    </dgm:pt>
    <dgm:pt modelId="{957D3C52-E30A-48D3-AC97-562B942C9D88}">
      <dgm:prSet/>
      <dgm:spPr/>
      <dgm:t>
        <a:bodyPr/>
        <a:lstStyle/>
        <a:p>
          <a:r>
            <a:rPr lang="hr-HR"/>
            <a:t>Društvena odgovornosti da procesi proizvodnje ne ugrožavaju sposobnost obnavljanja prirodnih resursa [2]. </a:t>
          </a:r>
          <a:endParaRPr lang="en-US"/>
        </a:p>
      </dgm:t>
    </dgm:pt>
    <dgm:pt modelId="{17570C16-D8FA-44BF-8089-8CFA8A9CB46C}" type="parTrans" cxnId="{355DD6B3-AE04-449A-AC6A-E877A019AEB7}">
      <dgm:prSet/>
      <dgm:spPr/>
      <dgm:t>
        <a:bodyPr/>
        <a:lstStyle/>
        <a:p>
          <a:endParaRPr lang="en-US"/>
        </a:p>
      </dgm:t>
    </dgm:pt>
    <dgm:pt modelId="{1417C5E6-EB96-41F3-9885-304AF2D8CF98}" type="sibTrans" cxnId="{355DD6B3-AE04-449A-AC6A-E877A019AEB7}">
      <dgm:prSet/>
      <dgm:spPr/>
      <dgm:t>
        <a:bodyPr/>
        <a:lstStyle/>
        <a:p>
          <a:endParaRPr lang="en-US"/>
        </a:p>
      </dgm:t>
    </dgm:pt>
    <dgm:pt modelId="{6D93F723-8AC4-4DDC-A017-6641B078A45F}" type="pres">
      <dgm:prSet presAssocID="{637E3AD7-1745-45BD-AD93-425EF0A489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7F0763F-B308-4477-A422-A759FFA38D39}" type="pres">
      <dgm:prSet presAssocID="{E4F0293F-AD95-41F0-A36D-5102B3CF08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773C57-B8D3-4C2D-9382-1E56B334B2E2}" type="pres">
      <dgm:prSet presAssocID="{4ED42F37-5049-469C-8770-50EE8AEB7BBB}" presName="spacer" presStyleCnt="0"/>
      <dgm:spPr/>
    </dgm:pt>
    <dgm:pt modelId="{281ED5D0-176C-49D5-8B99-38A3056A6A31}" type="pres">
      <dgm:prSet presAssocID="{957D3C52-E30A-48D3-AC97-562B942C9D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5DD6B3-AE04-449A-AC6A-E877A019AEB7}" srcId="{637E3AD7-1745-45BD-AD93-425EF0A4893A}" destId="{957D3C52-E30A-48D3-AC97-562B942C9D88}" srcOrd="1" destOrd="0" parTransId="{17570C16-D8FA-44BF-8089-8CFA8A9CB46C}" sibTransId="{1417C5E6-EB96-41F3-9885-304AF2D8CF98}"/>
    <dgm:cxn modelId="{9587BDF7-C4AA-42AE-BF59-FA6C72F38C3B}" srcId="{637E3AD7-1745-45BD-AD93-425EF0A4893A}" destId="{E4F0293F-AD95-41F0-A36D-5102B3CF082D}" srcOrd="0" destOrd="0" parTransId="{1023C947-3842-42CD-A147-D3D391355C3D}" sibTransId="{4ED42F37-5049-469C-8770-50EE8AEB7BBB}"/>
    <dgm:cxn modelId="{EF209CBC-784D-4069-B5B2-290D061FC31A}" type="presOf" srcId="{E4F0293F-AD95-41F0-A36D-5102B3CF082D}" destId="{07F0763F-B308-4477-A422-A759FFA38D39}" srcOrd="0" destOrd="0" presId="urn:microsoft.com/office/officeart/2005/8/layout/vList2"/>
    <dgm:cxn modelId="{7ED7E94D-5F91-4F4C-9C5A-75A8C42EF598}" type="presOf" srcId="{637E3AD7-1745-45BD-AD93-425EF0A4893A}" destId="{6D93F723-8AC4-4DDC-A017-6641B078A45F}" srcOrd="0" destOrd="0" presId="urn:microsoft.com/office/officeart/2005/8/layout/vList2"/>
    <dgm:cxn modelId="{BF19F20E-770A-4C8E-9008-19B5821A8771}" type="presOf" srcId="{957D3C52-E30A-48D3-AC97-562B942C9D88}" destId="{281ED5D0-176C-49D5-8B99-38A3056A6A31}" srcOrd="0" destOrd="0" presId="urn:microsoft.com/office/officeart/2005/8/layout/vList2"/>
    <dgm:cxn modelId="{36798F30-B8DC-479C-8C9F-36069B5DEB8F}" type="presParOf" srcId="{6D93F723-8AC4-4DDC-A017-6641B078A45F}" destId="{07F0763F-B308-4477-A422-A759FFA38D39}" srcOrd="0" destOrd="0" presId="urn:microsoft.com/office/officeart/2005/8/layout/vList2"/>
    <dgm:cxn modelId="{6B91AFB3-1CF3-4FAB-8F06-5A8F5EAF371C}" type="presParOf" srcId="{6D93F723-8AC4-4DDC-A017-6641B078A45F}" destId="{71773C57-B8D3-4C2D-9382-1E56B334B2E2}" srcOrd="1" destOrd="0" presId="urn:microsoft.com/office/officeart/2005/8/layout/vList2"/>
    <dgm:cxn modelId="{DABFFB62-F752-48B9-91C9-06A17430CB5C}" type="presParOf" srcId="{6D93F723-8AC4-4DDC-A017-6641B078A45F}" destId="{281ED5D0-176C-49D5-8B99-38A3056A6A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DD961-8A0B-455B-A105-0EEA6E22FD7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43C48C-98B0-410D-BC62-42AEC4E171BD}">
      <dgm:prSet/>
      <dgm:spPr/>
      <dgm:t>
        <a:bodyPr/>
        <a:lstStyle/>
        <a:p>
          <a:r>
            <a:rPr lang="hr-HR"/>
            <a:t>Zamrzavanje ostataka kruha</a:t>
          </a:r>
          <a:endParaRPr lang="en-US"/>
        </a:p>
      </dgm:t>
    </dgm:pt>
    <dgm:pt modelId="{E8F86356-28B4-4F95-ADED-EAD9D61211C3}" type="parTrans" cxnId="{08D4E054-8402-4A41-9DBA-1540350E0379}">
      <dgm:prSet/>
      <dgm:spPr/>
      <dgm:t>
        <a:bodyPr/>
        <a:lstStyle/>
        <a:p>
          <a:endParaRPr lang="en-US"/>
        </a:p>
      </dgm:t>
    </dgm:pt>
    <dgm:pt modelId="{F26D1B44-DD78-49B3-B3C9-751A7A13B6D8}" type="sibTrans" cxnId="{08D4E054-8402-4A41-9DBA-1540350E0379}">
      <dgm:prSet/>
      <dgm:spPr/>
      <dgm:t>
        <a:bodyPr/>
        <a:lstStyle/>
        <a:p>
          <a:endParaRPr lang="en-US"/>
        </a:p>
      </dgm:t>
    </dgm:pt>
    <dgm:pt modelId="{DA0A9033-0337-456D-A15E-2B85CA595237}">
      <dgm:prSet/>
      <dgm:spPr/>
      <dgm:t>
        <a:bodyPr/>
        <a:lstStyle/>
        <a:p>
          <a:r>
            <a:rPr lang="hr-HR"/>
            <a:t>Rezanje i sušenje – izrada prepečenca</a:t>
          </a:r>
          <a:endParaRPr lang="en-US"/>
        </a:p>
      </dgm:t>
    </dgm:pt>
    <dgm:pt modelId="{E43A1E7A-D2CE-4E30-AA13-B27A4D40A16E}" type="parTrans" cxnId="{B0F9D947-E3EA-4409-98A4-EABF1FFDAE9A}">
      <dgm:prSet/>
      <dgm:spPr/>
      <dgm:t>
        <a:bodyPr/>
        <a:lstStyle/>
        <a:p>
          <a:endParaRPr lang="en-US"/>
        </a:p>
      </dgm:t>
    </dgm:pt>
    <dgm:pt modelId="{2D5E9BA7-F863-4C82-B3E8-7775126396C9}" type="sibTrans" cxnId="{B0F9D947-E3EA-4409-98A4-EABF1FFDAE9A}">
      <dgm:prSet/>
      <dgm:spPr/>
      <dgm:t>
        <a:bodyPr/>
        <a:lstStyle/>
        <a:p>
          <a:endParaRPr lang="en-US"/>
        </a:p>
      </dgm:t>
    </dgm:pt>
    <dgm:pt modelId="{3050A5AB-6414-499B-AA77-29283608F75B}">
      <dgm:prSet/>
      <dgm:spPr/>
      <dgm:t>
        <a:bodyPr/>
        <a:lstStyle/>
        <a:p>
          <a:r>
            <a:rPr lang="hr-HR"/>
            <a:t>Mljevenje prepečenca – izrada krušnih mrvica</a:t>
          </a:r>
          <a:endParaRPr lang="en-US"/>
        </a:p>
      </dgm:t>
    </dgm:pt>
    <dgm:pt modelId="{11B12B02-DB70-4EAD-9DFA-CF0E92C16230}" type="parTrans" cxnId="{93758A9C-F8A6-46F9-A647-9EEB5C129E58}">
      <dgm:prSet/>
      <dgm:spPr/>
      <dgm:t>
        <a:bodyPr/>
        <a:lstStyle/>
        <a:p>
          <a:endParaRPr lang="en-US"/>
        </a:p>
      </dgm:t>
    </dgm:pt>
    <dgm:pt modelId="{AD0DE262-891E-45E0-B3F6-C164E9CFD8E0}" type="sibTrans" cxnId="{93758A9C-F8A6-46F9-A647-9EEB5C129E58}">
      <dgm:prSet/>
      <dgm:spPr/>
      <dgm:t>
        <a:bodyPr/>
        <a:lstStyle/>
        <a:p>
          <a:endParaRPr lang="en-US"/>
        </a:p>
      </dgm:t>
    </dgm:pt>
    <dgm:pt modelId="{D5EA9312-3DBA-451B-9220-A30360178A4B}">
      <dgm:prSet/>
      <dgm:spPr/>
      <dgm:t>
        <a:bodyPr/>
        <a:lstStyle/>
        <a:p>
          <a:r>
            <a:rPr lang="hr-HR"/>
            <a:t>Rezanje i pohanje – za zajutrak ili marendu</a:t>
          </a:r>
          <a:endParaRPr lang="en-US"/>
        </a:p>
      </dgm:t>
    </dgm:pt>
    <dgm:pt modelId="{10CD3DC0-C726-4E9B-8E38-BD8814D004BA}" type="parTrans" cxnId="{CA6EF902-95BB-49A0-A2F2-66E9C112D472}">
      <dgm:prSet/>
      <dgm:spPr/>
      <dgm:t>
        <a:bodyPr/>
        <a:lstStyle/>
        <a:p>
          <a:endParaRPr lang="en-US"/>
        </a:p>
      </dgm:t>
    </dgm:pt>
    <dgm:pt modelId="{6616D917-99E8-4E71-8E32-87B694BA9644}" type="sibTrans" cxnId="{CA6EF902-95BB-49A0-A2F2-66E9C112D472}">
      <dgm:prSet/>
      <dgm:spPr/>
      <dgm:t>
        <a:bodyPr/>
        <a:lstStyle/>
        <a:p>
          <a:endParaRPr lang="en-US"/>
        </a:p>
      </dgm:t>
    </dgm:pt>
    <dgm:pt modelId="{3D98CBB3-07FC-4C6A-A08D-458BC97B31E0}">
      <dgm:prSet/>
      <dgm:spPr/>
      <dgm:t>
        <a:bodyPr/>
        <a:lstStyle/>
        <a:p>
          <a:r>
            <a:rPr lang="hr-HR"/>
            <a:t>Pizza kruh – umjesto tijesta koristiti rezani kruh</a:t>
          </a:r>
          <a:endParaRPr lang="en-US"/>
        </a:p>
      </dgm:t>
    </dgm:pt>
    <dgm:pt modelId="{8A84A429-A8EA-44D5-87CC-FCC6DE595758}" type="parTrans" cxnId="{027682B5-C9CB-4946-A41A-ABDC327CEB3E}">
      <dgm:prSet/>
      <dgm:spPr/>
      <dgm:t>
        <a:bodyPr/>
        <a:lstStyle/>
        <a:p>
          <a:endParaRPr lang="en-US"/>
        </a:p>
      </dgm:t>
    </dgm:pt>
    <dgm:pt modelId="{46492A21-3AE2-4DCE-9373-431E2DDA619F}" type="sibTrans" cxnId="{027682B5-C9CB-4946-A41A-ABDC327CEB3E}">
      <dgm:prSet/>
      <dgm:spPr/>
      <dgm:t>
        <a:bodyPr/>
        <a:lstStyle/>
        <a:p>
          <a:endParaRPr lang="en-US"/>
        </a:p>
      </dgm:t>
    </dgm:pt>
    <dgm:pt modelId="{6B8E0EBF-5793-4F17-9812-14A27A590C3F}">
      <dgm:prSet/>
      <dgm:spPr/>
      <dgm:t>
        <a:bodyPr/>
        <a:lstStyle/>
        <a:p>
          <a:r>
            <a:rPr lang="hr-HR"/>
            <a:t>Dodatak u mesne štruce ili sl.</a:t>
          </a:r>
          <a:endParaRPr lang="en-US"/>
        </a:p>
      </dgm:t>
    </dgm:pt>
    <dgm:pt modelId="{85AFC1BE-F4D4-4665-A8F7-418DD06BBC1F}" type="parTrans" cxnId="{36EC2609-3ED7-409C-B262-CAF188F3FEB8}">
      <dgm:prSet/>
      <dgm:spPr/>
      <dgm:t>
        <a:bodyPr/>
        <a:lstStyle/>
        <a:p>
          <a:endParaRPr lang="en-US"/>
        </a:p>
      </dgm:t>
    </dgm:pt>
    <dgm:pt modelId="{EFC2BAA4-66E1-4965-AA45-00D9722E36CC}" type="sibTrans" cxnId="{36EC2609-3ED7-409C-B262-CAF188F3FEB8}">
      <dgm:prSet/>
      <dgm:spPr/>
      <dgm:t>
        <a:bodyPr/>
        <a:lstStyle/>
        <a:p>
          <a:endParaRPr lang="en-US"/>
        </a:p>
      </dgm:t>
    </dgm:pt>
    <dgm:pt modelId="{C305328F-5AB4-4796-B4F0-EC261E17D206}" type="pres">
      <dgm:prSet presAssocID="{0B7DD961-8A0B-455B-A105-0EEA6E22FD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3B3804-BBEF-459C-A512-82BDCF5555B6}" type="pres">
      <dgm:prSet presAssocID="{D543C48C-98B0-410D-BC62-42AEC4E171B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7CAA62-44A9-4442-9BE6-CC19FB613C32}" type="pres">
      <dgm:prSet presAssocID="{F26D1B44-DD78-49B3-B3C9-751A7A13B6D8}" presName="spacer" presStyleCnt="0"/>
      <dgm:spPr/>
    </dgm:pt>
    <dgm:pt modelId="{5CD2DF43-5DCC-453B-B685-F2AC30C1C041}" type="pres">
      <dgm:prSet presAssocID="{DA0A9033-0337-456D-A15E-2B85CA59523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D001B5-4BF7-4E1A-B155-6003109ADEC9}" type="pres">
      <dgm:prSet presAssocID="{2D5E9BA7-F863-4C82-B3E8-7775126396C9}" presName="spacer" presStyleCnt="0"/>
      <dgm:spPr/>
    </dgm:pt>
    <dgm:pt modelId="{EB5E9A69-7563-4EC7-9120-46F6E08C659D}" type="pres">
      <dgm:prSet presAssocID="{3050A5AB-6414-499B-AA77-29283608F7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EC14C4-51EA-4164-B833-45F6FAC8275E}" type="pres">
      <dgm:prSet presAssocID="{AD0DE262-891E-45E0-B3F6-C164E9CFD8E0}" presName="spacer" presStyleCnt="0"/>
      <dgm:spPr/>
    </dgm:pt>
    <dgm:pt modelId="{984DAC6C-1E31-4643-8041-1B292A1EE0C8}" type="pres">
      <dgm:prSet presAssocID="{D5EA9312-3DBA-451B-9220-A30360178A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63AE24-00F5-4F97-A121-CF9F385C3B7A}" type="pres">
      <dgm:prSet presAssocID="{6616D917-99E8-4E71-8E32-87B694BA9644}" presName="spacer" presStyleCnt="0"/>
      <dgm:spPr/>
    </dgm:pt>
    <dgm:pt modelId="{9DED5EEA-E6DD-4EA5-B146-A3978E4AC905}" type="pres">
      <dgm:prSet presAssocID="{3D98CBB3-07FC-4C6A-A08D-458BC97B31E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9C2803-4A69-48DF-91AE-83F014972F83}" type="pres">
      <dgm:prSet presAssocID="{46492A21-3AE2-4DCE-9373-431E2DDA619F}" presName="spacer" presStyleCnt="0"/>
      <dgm:spPr/>
    </dgm:pt>
    <dgm:pt modelId="{FA21143F-DD8D-4A7C-A391-215976F58904}" type="pres">
      <dgm:prSet presAssocID="{6B8E0EBF-5793-4F17-9812-14A27A590C3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8272BD-74D8-499B-A0C6-A459D8444D16}" type="presOf" srcId="{DA0A9033-0337-456D-A15E-2B85CA595237}" destId="{5CD2DF43-5DCC-453B-B685-F2AC30C1C041}" srcOrd="0" destOrd="0" presId="urn:microsoft.com/office/officeart/2005/8/layout/vList2"/>
    <dgm:cxn modelId="{C0B2CBED-0192-4073-BFD3-EC7ADD8F8DC9}" type="presOf" srcId="{3D98CBB3-07FC-4C6A-A08D-458BC97B31E0}" destId="{9DED5EEA-E6DD-4EA5-B146-A3978E4AC905}" srcOrd="0" destOrd="0" presId="urn:microsoft.com/office/officeart/2005/8/layout/vList2"/>
    <dgm:cxn modelId="{027682B5-C9CB-4946-A41A-ABDC327CEB3E}" srcId="{0B7DD961-8A0B-455B-A105-0EEA6E22FD73}" destId="{3D98CBB3-07FC-4C6A-A08D-458BC97B31E0}" srcOrd="4" destOrd="0" parTransId="{8A84A429-A8EA-44D5-87CC-FCC6DE595758}" sibTransId="{46492A21-3AE2-4DCE-9373-431E2DDA619F}"/>
    <dgm:cxn modelId="{B0F9D947-E3EA-4409-98A4-EABF1FFDAE9A}" srcId="{0B7DD961-8A0B-455B-A105-0EEA6E22FD73}" destId="{DA0A9033-0337-456D-A15E-2B85CA595237}" srcOrd="1" destOrd="0" parTransId="{E43A1E7A-D2CE-4E30-AA13-B27A4D40A16E}" sibTransId="{2D5E9BA7-F863-4C82-B3E8-7775126396C9}"/>
    <dgm:cxn modelId="{93758A9C-F8A6-46F9-A647-9EEB5C129E58}" srcId="{0B7DD961-8A0B-455B-A105-0EEA6E22FD73}" destId="{3050A5AB-6414-499B-AA77-29283608F75B}" srcOrd="2" destOrd="0" parTransId="{11B12B02-DB70-4EAD-9DFA-CF0E92C16230}" sibTransId="{AD0DE262-891E-45E0-B3F6-C164E9CFD8E0}"/>
    <dgm:cxn modelId="{0832C2D2-3A4A-4D33-A0DA-978205DAACEC}" type="presOf" srcId="{3050A5AB-6414-499B-AA77-29283608F75B}" destId="{EB5E9A69-7563-4EC7-9120-46F6E08C659D}" srcOrd="0" destOrd="0" presId="urn:microsoft.com/office/officeart/2005/8/layout/vList2"/>
    <dgm:cxn modelId="{77B26019-1E62-4D72-B0BF-CF4EB478F704}" type="presOf" srcId="{D543C48C-98B0-410D-BC62-42AEC4E171BD}" destId="{DC3B3804-BBEF-459C-A512-82BDCF5555B6}" srcOrd="0" destOrd="0" presId="urn:microsoft.com/office/officeart/2005/8/layout/vList2"/>
    <dgm:cxn modelId="{CA6EF902-95BB-49A0-A2F2-66E9C112D472}" srcId="{0B7DD961-8A0B-455B-A105-0EEA6E22FD73}" destId="{D5EA9312-3DBA-451B-9220-A30360178A4B}" srcOrd="3" destOrd="0" parTransId="{10CD3DC0-C726-4E9B-8E38-BD8814D004BA}" sibTransId="{6616D917-99E8-4E71-8E32-87B694BA9644}"/>
    <dgm:cxn modelId="{52903F00-F673-4A2A-A475-F103013552C2}" type="presOf" srcId="{D5EA9312-3DBA-451B-9220-A30360178A4B}" destId="{984DAC6C-1E31-4643-8041-1B292A1EE0C8}" srcOrd="0" destOrd="0" presId="urn:microsoft.com/office/officeart/2005/8/layout/vList2"/>
    <dgm:cxn modelId="{08D4E054-8402-4A41-9DBA-1540350E0379}" srcId="{0B7DD961-8A0B-455B-A105-0EEA6E22FD73}" destId="{D543C48C-98B0-410D-BC62-42AEC4E171BD}" srcOrd="0" destOrd="0" parTransId="{E8F86356-28B4-4F95-ADED-EAD9D61211C3}" sibTransId="{F26D1B44-DD78-49B3-B3C9-751A7A13B6D8}"/>
    <dgm:cxn modelId="{36EC2609-3ED7-409C-B262-CAF188F3FEB8}" srcId="{0B7DD961-8A0B-455B-A105-0EEA6E22FD73}" destId="{6B8E0EBF-5793-4F17-9812-14A27A590C3F}" srcOrd="5" destOrd="0" parTransId="{85AFC1BE-F4D4-4665-A8F7-418DD06BBC1F}" sibTransId="{EFC2BAA4-66E1-4965-AA45-00D9722E36CC}"/>
    <dgm:cxn modelId="{891D1293-C700-482F-9E65-BFEB91A909EC}" type="presOf" srcId="{0B7DD961-8A0B-455B-A105-0EEA6E22FD73}" destId="{C305328F-5AB4-4796-B4F0-EC261E17D206}" srcOrd="0" destOrd="0" presId="urn:microsoft.com/office/officeart/2005/8/layout/vList2"/>
    <dgm:cxn modelId="{1D24EE42-70AB-409F-B13E-6B8E562A2EBD}" type="presOf" srcId="{6B8E0EBF-5793-4F17-9812-14A27A590C3F}" destId="{FA21143F-DD8D-4A7C-A391-215976F58904}" srcOrd="0" destOrd="0" presId="urn:microsoft.com/office/officeart/2005/8/layout/vList2"/>
    <dgm:cxn modelId="{C04668C5-EE2C-4BC8-8DBD-64995A0D0767}" type="presParOf" srcId="{C305328F-5AB4-4796-B4F0-EC261E17D206}" destId="{DC3B3804-BBEF-459C-A512-82BDCF5555B6}" srcOrd="0" destOrd="0" presId="urn:microsoft.com/office/officeart/2005/8/layout/vList2"/>
    <dgm:cxn modelId="{C59EF463-68E9-4C4E-B9C7-2D877D960531}" type="presParOf" srcId="{C305328F-5AB4-4796-B4F0-EC261E17D206}" destId="{887CAA62-44A9-4442-9BE6-CC19FB613C32}" srcOrd="1" destOrd="0" presId="urn:microsoft.com/office/officeart/2005/8/layout/vList2"/>
    <dgm:cxn modelId="{E6A42703-1CC3-4A6C-ABB7-7A8E7CE1B745}" type="presParOf" srcId="{C305328F-5AB4-4796-B4F0-EC261E17D206}" destId="{5CD2DF43-5DCC-453B-B685-F2AC30C1C041}" srcOrd="2" destOrd="0" presId="urn:microsoft.com/office/officeart/2005/8/layout/vList2"/>
    <dgm:cxn modelId="{66D7B984-DF6F-40D3-83BA-195CD7BFFB8F}" type="presParOf" srcId="{C305328F-5AB4-4796-B4F0-EC261E17D206}" destId="{CBD001B5-4BF7-4E1A-B155-6003109ADEC9}" srcOrd="3" destOrd="0" presId="urn:microsoft.com/office/officeart/2005/8/layout/vList2"/>
    <dgm:cxn modelId="{3DB11089-C386-4586-B124-90AA586F115E}" type="presParOf" srcId="{C305328F-5AB4-4796-B4F0-EC261E17D206}" destId="{EB5E9A69-7563-4EC7-9120-46F6E08C659D}" srcOrd="4" destOrd="0" presId="urn:microsoft.com/office/officeart/2005/8/layout/vList2"/>
    <dgm:cxn modelId="{CBDCEE46-D62E-45E0-9ABC-225421D5C202}" type="presParOf" srcId="{C305328F-5AB4-4796-B4F0-EC261E17D206}" destId="{A5EC14C4-51EA-4164-B833-45F6FAC8275E}" srcOrd="5" destOrd="0" presId="urn:microsoft.com/office/officeart/2005/8/layout/vList2"/>
    <dgm:cxn modelId="{1E58FFBD-505C-4E66-9892-43F517662758}" type="presParOf" srcId="{C305328F-5AB4-4796-B4F0-EC261E17D206}" destId="{984DAC6C-1E31-4643-8041-1B292A1EE0C8}" srcOrd="6" destOrd="0" presId="urn:microsoft.com/office/officeart/2005/8/layout/vList2"/>
    <dgm:cxn modelId="{43F3ADF2-1997-4BC0-8494-E08FAC84C071}" type="presParOf" srcId="{C305328F-5AB4-4796-B4F0-EC261E17D206}" destId="{6A63AE24-00F5-4F97-A121-CF9F385C3B7A}" srcOrd="7" destOrd="0" presId="urn:microsoft.com/office/officeart/2005/8/layout/vList2"/>
    <dgm:cxn modelId="{81028AE7-4ECA-4434-88C5-596CAFEDC7BB}" type="presParOf" srcId="{C305328F-5AB4-4796-B4F0-EC261E17D206}" destId="{9DED5EEA-E6DD-4EA5-B146-A3978E4AC905}" srcOrd="8" destOrd="0" presId="urn:microsoft.com/office/officeart/2005/8/layout/vList2"/>
    <dgm:cxn modelId="{BF21D4E7-97DB-420B-89E0-96D313C46290}" type="presParOf" srcId="{C305328F-5AB4-4796-B4F0-EC261E17D206}" destId="{CA9C2803-4A69-48DF-91AE-83F014972F83}" srcOrd="9" destOrd="0" presId="urn:microsoft.com/office/officeart/2005/8/layout/vList2"/>
    <dgm:cxn modelId="{BB7B4814-5A4E-4C6C-9C19-B050F00942CC}" type="presParOf" srcId="{C305328F-5AB4-4796-B4F0-EC261E17D206}" destId="{FA21143F-DD8D-4A7C-A391-215976F5890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0763F-B308-4477-A422-A759FFA38D39}">
      <dsp:nvSpPr>
        <dsp:cNvPr id="0" name=""/>
        <dsp:cNvSpPr/>
      </dsp:nvSpPr>
      <dsp:spPr>
        <a:xfrm>
          <a:off x="0" y="71868"/>
          <a:ext cx="6256865" cy="1544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Vodi računa o prirodnim resursima eko-sustava unutar kojeg se ti procesi odvijaju. </a:t>
          </a:r>
          <a:endParaRPr lang="en-US" sz="3000" kern="1200"/>
        </a:p>
      </dsp:txBody>
      <dsp:txXfrm>
        <a:off x="75391" y="147259"/>
        <a:ext cx="6106083" cy="1393618"/>
      </dsp:txXfrm>
    </dsp:sp>
    <dsp:sp modelId="{281ED5D0-176C-49D5-8B99-38A3056A6A31}">
      <dsp:nvSpPr>
        <dsp:cNvPr id="0" name=""/>
        <dsp:cNvSpPr/>
      </dsp:nvSpPr>
      <dsp:spPr>
        <a:xfrm>
          <a:off x="0" y="1702668"/>
          <a:ext cx="6256865" cy="1544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Društvena odgovornosti da procesi proizvodnje ne ugrožavaju sposobnost obnavljanja prirodnih resursa [2]. </a:t>
          </a:r>
          <a:endParaRPr lang="en-US" sz="3000" kern="1200"/>
        </a:p>
      </dsp:txBody>
      <dsp:txXfrm>
        <a:off x="75391" y="1778059"/>
        <a:ext cx="6106083" cy="1393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B3804-BBEF-459C-A512-82BDCF5555B6}">
      <dsp:nvSpPr>
        <dsp:cNvPr id="0" name=""/>
        <dsp:cNvSpPr/>
      </dsp:nvSpPr>
      <dsp:spPr>
        <a:xfrm>
          <a:off x="0" y="757514"/>
          <a:ext cx="5914209" cy="5646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Zamrzavanje ostataka kruha</a:t>
          </a:r>
          <a:endParaRPr lang="en-US" sz="2400" kern="1200"/>
        </a:p>
      </dsp:txBody>
      <dsp:txXfrm>
        <a:off x="27565" y="785079"/>
        <a:ext cx="5859079" cy="509541"/>
      </dsp:txXfrm>
    </dsp:sp>
    <dsp:sp modelId="{5CD2DF43-5DCC-453B-B685-F2AC30C1C041}">
      <dsp:nvSpPr>
        <dsp:cNvPr id="0" name=""/>
        <dsp:cNvSpPr/>
      </dsp:nvSpPr>
      <dsp:spPr>
        <a:xfrm>
          <a:off x="0" y="1391305"/>
          <a:ext cx="5914209" cy="5646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Rezanje i sušenje – izrada prepečenca</a:t>
          </a:r>
          <a:endParaRPr lang="en-US" sz="2400" kern="1200"/>
        </a:p>
      </dsp:txBody>
      <dsp:txXfrm>
        <a:off x="27565" y="1418870"/>
        <a:ext cx="5859079" cy="509541"/>
      </dsp:txXfrm>
    </dsp:sp>
    <dsp:sp modelId="{EB5E9A69-7563-4EC7-9120-46F6E08C659D}">
      <dsp:nvSpPr>
        <dsp:cNvPr id="0" name=""/>
        <dsp:cNvSpPr/>
      </dsp:nvSpPr>
      <dsp:spPr>
        <a:xfrm>
          <a:off x="0" y="2025097"/>
          <a:ext cx="5914209" cy="5646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Mljevenje prepečenca – izrada krušnih mrvica</a:t>
          </a:r>
          <a:endParaRPr lang="en-US" sz="2400" kern="1200"/>
        </a:p>
      </dsp:txBody>
      <dsp:txXfrm>
        <a:off x="27565" y="2052662"/>
        <a:ext cx="5859079" cy="509541"/>
      </dsp:txXfrm>
    </dsp:sp>
    <dsp:sp modelId="{984DAC6C-1E31-4643-8041-1B292A1EE0C8}">
      <dsp:nvSpPr>
        <dsp:cNvPr id="0" name=""/>
        <dsp:cNvSpPr/>
      </dsp:nvSpPr>
      <dsp:spPr>
        <a:xfrm>
          <a:off x="0" y="2658888"/>
          <a:ext cx="5914209" cy="5646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595899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9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Rezanje i pohanje – za zajutrak ili marendu</a:t>
          </a:r>
          <a:endParaRPr lang="en-US" sz="2400" kern="1200"/>
        </a:p>
      </dsp:txBody>
      <dsp:txXfrm>
        <a:off x="27565" y="2686453"/>
        <a:ext cx="5859079" cy="509541"/>
      </dsp:txXfrm>
    </dsp:sp>
    <dsp:sp modelId="{9DED5EEA-E6DD-4EA5-B146-A3978E4AC905}">
      <dsp:nvSpPr>
        <dsp:cNvPr id="0" name=""/>
        <dsp:cNvSpPr/>
      </dsp:nvSpPr>
      <dsp:spPr>
        <a:xfrm>
          <a:off x="0" y="3292679"/>
          <a:ext cx="5914209" cy="5646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794532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2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Pizza kruh – umjesto tijesta koristiti rezani kruh</a:t>
          </a:r>
          <a:endParaRPr lang="en-US" sz="2400" kern="1200"/>
        </a:p>
      </dsp:txBody>
      <dsp:txXfrm>
        <a:off x="27565" y="3320244"/>
        <a:ext cx="5859079" cy="509541"/>
      </dsp:txXfrm>
    </dsp:sp>
    <dsp:sp modelId="{FA21143F-DD8D-4A7C-A391-215976F58904}">
      <dsp:nvSpPr>
        <dsp:cNvPr id="0" name=""/>
        <dsp:cNvSpPr/>
      </dsp:nvSpPr>
      <dsp:spPr>
        <a:xfrm>
          <a:off x="0" y="3926471"/>
          <a:ext cx="5914209" cy="5646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Dodatak u mesne štruce ili sl.</a:t>
          </a:r>
          <a:endParaRPr lang="en-US" sz="2400" kern="1200"/>
        </a:p>
      </dsp:txBody>
      <dsp:txXfrm>
        <a:off x="27565" y="3954036"/>
        <a:ext cx="5859079" cy="50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raz.hr/hr/nase-teme/odrzivi-razvoj" TargetMode="External"/><Relationship Id="rId7" Type="http://schemas.openxmlformats.org/officeDocument/2006/relationships/hyperlink" Target="http://www.theperfectloaf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ilsbread.co.uk/news/waste-bread/" TargetMode="External"/><Relationship Id="rId5" Type="http://schemas.openxmlformats.org/officeDocument/2006/relationships/hyperlink" Target="http://www.anchor.co.za/blog/upcycling-bread/" TargetMode="External"/><Relationship Id="rId4" Type="http://schemas.openxmlformats.org/officeDocument/2006/relationships/hyperlink" Target="http://www.feedipedia.org/node/7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D34390-BB72-482C-8D73-495C134996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0F7ACBD-1BAA-4CBC-A561-880B5E556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44967-F950-4471-9B8D-9EC21662D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87FA17-8CA2-4D2D-A487-23AABEAC89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699C403-7CD0-4DE9-A035-17312505D1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05EA4F-1497-42D3-84C9-2E1973BE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F662D33-E843-4592-AD71-541E47371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>
            <a:normAutofit/>
          </a:bodyPr>
          <a:lstStyle/>
          <a:p>
            <a:r>
              <a:rPr lang="hr-HR" sz="5000" dirty="0"/>
              <a:t>Smanjenje otpada u proizvodnji kruha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C843E0-E6BC-46C3-A0E4-A64EC9D80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5345996"/>
            <a:ext cx="9603727" cy="583380"/>
          </a:xfrm>
        </p:spPr>
        <p:txBody>
          <a:bodyPr>
            <a:normAutofit/>
          </a:bodyPr>
          <a:lstStyle/>
          <a:p>
            <a:r>
              <a:rPr lang="hr-HR" dirty="0"/>
              <a:t>Predavač: Ina Đaković, dipl. ing. preh. teh.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062B71-C76E-495D-8314-1A1532AC1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vealed: bakery trends shaping the market in 2019 - British Baker">
            <a:extLst>
              <a:ext uri="{FF2B5EF4-FFF2-40B4-BE49-F238E27FC236}">
                <a16:creationId xmlns:a16="http://schemas.microsoft.com/office/drawing/2014/main" id="{DE8D6885-E56C-4507-9633-FD3BA2526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3" r="2" b="29462"/>
          <a:stretch/>
        </p:blipFill>
        <p:spPr bwMode="auto">
          <a:xfrm>
            <a:off x="2792242" y="1410208"/>
            <a:ext cx="6568068" cy="17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7A3FF6-0F12-488B-A6E0-44B0E7CA4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E295B3D8-D531-4FAE-9FB5-F8C02A2C1CEB}"/>
              </a:ext>
            </a:extLst>
          </p:cNvPr>
          <p:cNvSpPr txBox="1"/>
          <p:nvPr/>
        </p:nvSpPr>
        <p:spPr>
          <a:xfrm>
            <a:off x="3105150" y="3187700"/>
            <a:ext cx="610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1: www.bakeryinfo.co.uk </a:t>
            </a:r>
          </a:p>
        </p:txBody>
      </p:sp>
    </p:spTree>
    <p:extLst>
      <p:ext uri="{BB962C8B-B14F-4D97-AF65-F5344CB8AC3E}">
        <p14:creationId xmlns:p14="http://schemas.microsoft.com/office/powerpoint/2010/main" val="74518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9EA27C-DE62-4CEC-A6D3-4FA9EF40A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1F2863B-0B07-424F-8B6B-2EB9398F7D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334" y="1764073"/>
            <a:ext cx="4969932" cy="3329854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</p:spPr>
      </p:pic>
      <p:pic>
        <p:nvPicPr>
          <p:cNvPr id="1026" name="Picture 2" descr="Waste Bread">
            <a:extLst>
              <a:ext uri="{FF2B5EF4-FFF2-40B4-BE49-F238E27FC236}">
                <a16:creationId xmlns:a16="http://schemas.microsoft.com/office/drawing/2014/main" id="{E08B75FD-28A7-40EA-8B8C-2C1E0E16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1875896"/>
            <a:ext cx="4969932" cy="310620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6AE15C3-13E0-4C65-A804-8A89619E0173}"/>
              </a:ext>
            </a:extLst>
          </p:cNvPr>
          <p:cNvSpPr txBox="1"/>
          <p:nvPr/>
        </p:nvSpPr>
        <p:spPr>
          <a:xfrm>
            <a:off x="1123950" y="5324475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7: www.</a:t>
            </a:r>
            <a:r>
              <a:rPr lang="hr-HR" dirty="0"/>
              <a:t> </a:t>
            </a:r>
            <a:r>
              <a:rPr lang="hr-HR" sz="1400" dirty="0"/>
              <a:t>theconversation.com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7084B63-FF13-4BD6-AC3B-A197FEB81A21}"/>
              </a:ext>
            </a:extLst>
          </p:cNvPr>
          <p:cNvSpPr txBox="1"/>
          <p:nvPr/>
        </p:nvSpPr>
        <p:spPr>
          <a:xfrm>
            <a:off x="6524625" y="5324475"/>
            <a:ext cx="416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8: www.gailsbread.co.uk</a:t>
            </a:r>
          </a:p>
        </p:txBody>
      </p:sp>
    </p:spTree>
    <p:extLst>
      <p:ext uri="{BB962C8B-B14F-4D97-AF65-F5344CB8AC3E}">
        <p14:creationId xmlns:p14="http://schemas.microsoft.com/office/powerpoint/2010/main" val="250352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E90B4D-0CC1-42B5-885A-808B964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srgbClr val="262626"/>
                </a:solidFill>
              </a:rPr>
              <a:t>Načini iskorištavanja starog kruha u kućanstvu</a:t>
            </a: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AAA5C33-EDEB-4679-B71C-11ABF3577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1039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23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835C09-ABEA-4CF2-A4A0-4F4D0071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Literatura: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F77087-4E99-4CD7-AFE6-46694C38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hr-HR" dirty="0">
                <a:solidFill>
                  <a:srgbClr val="92D050"/>
                </a:solidFill>
              </a:rPr>
              <a:t>  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Stenmark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et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all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2016.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Estimates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European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food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waste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level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Fusion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</a:t>
            </a:r>
            <a:endParaRPr lang="hr-H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lain" startAt="2"/>
            </a:pPr>
            <a:r>
              <a:rPr lang="hr-HR" dirty="0">
                <a:hlinkClick r:id="rId3"/>
              </a:rPr>
              <a:t>www.odraz.hr/hr/nase-teme/odrzivi-razvoj</a:t>
            </a:r>
            <a:r>
              <a:rPr lang="hr-HR" dirty="0"/>
              <a:t> </a:t>
            </a:r>
          </a:p>
          <a:p>
            <a:pPr marL="457200" indent="-457200">
              <a:buAutoNum type="arabicPlain" startAt="2"/>
            </a:pPr>
            <a:r>
              <a:rPr lang="hr-HR" dirty="0">
                <a:hlinkClick r:id="rId4"/>
              </a:rPr>
              <a:t>www.feedipedia.org/node/70</a:t>
            </a:r>
            <a:endParaRPr lang="hr-HR" dirty="0"/>
          </a:p>
          <a:p>
            <a:pPr marL="457200" indent="-457200">
              <a:buAutoNum type="arabicPlain" startAt="2"/>
            </a:pPr>
            <a:r>
              <a:rPr lang="hr-HR" dirty="0">
                <a:hlinkClick r:id="rId5"/>
              </a:rPr>
              <a:t>www.anchor.co.za/blog/upcycling-bread/</a:t>
            </a:r>
            <a:endParaRPr lang="hr-HR" dirty="0"/>
          </a:p>
          <a:p>
            <a:pPr marL="457200" indent="-457200">
              <a:buAutoNum type="arabicPlain" startAt="2"/>
            </a:pPr>
            <a:r>
              <a:rPr lang="hr-HR" dirty="0">
                <a:hlinkClick r:id="rId6"/>
              </a:rPr>
              <a:t>www.gailsbread.co.uk/news/waste-bread/</a:t>
            </a:r>
            <a:endParaRPr lang="hr-HR" dirty="0"/>
          </a:p>
          <a:p>
            <a:pPr marL="457200" indent="-457200">
              <a:buAutoNum type="arabicPlain" startAt="2"/>
            </a:pPr>
            <a:r>
              <a:rPr lang="hr-HR" dirty="0">
                <a:hlinkClick r:id="rId7"/>
              </a:rPr>
              <a:t>www.theperfectloaf.com</a:t>
            </a:r>
            <a:endParaRPr lang="hr-HR" dirty="0"/>
          </a:p>
          <a:p>
            <a:pPr marL="457200" indent="-457200">
              <a:buAutoNum type="arabicPlain" startAt="2"/>
            </a:pPr>
            <a:endParaRPr lang="hr-HR" dirty="0"/>
          </a:p>
          <a:p>
            <a:pPr marL="457200" indent="-457200">
              <a:buAutoNum type="arabicPlain" startAt="2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19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701E1-C686-41DB-A15B-5E3D22AC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848538"/>
          </a:xfrm>
        </p:spPr>
        <p:txBody>
          <a:bodyPr>
            <a:normAutofit/>
          </a:bodyPr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BCFD8BE-0572-4F7A-AD48-7F4B86447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Tartine, Panera discuss craft bread, at scale | Bakingbusiness.com ...">
            <a:extLst>
              <a:ext uri="{FF2B5EF4-FFF2-40B4-BE49-F238E27FC236}">
                <a16:creationId xmlns:a16="http://schemas.microsoft.com/office/drawing/2014/main" id="{D7C63D5F-57BD-4947-96B2-8327F1E3C3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8" b="262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5181C4C-5498-4FB1-A139-0987FFDB6991}"/>
              </a:ext>
            </a:extLst>
          </p:cNvPr>
          <p:cNvSpPr txBox="1"/>
          <p:nvPr/>
        </p:nvSpPr>
        <p:spPr>
          <a:xfrm>
            <a:off x="8664605" y="4449614"/>
            <a:ext cx="2553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9: www.bakingbusiness.com</a:t>
            </a:r>
          </a:p>
        </p:txBody>
      </p:sp>
    </p:spTree>
    <p:extLst>
      <p:ext uri="{BB962C8B-B14F-4D97-AF65-F5344CB8AC3E}">
        <p14:creationId xmlns:p14="http://schemas.microsoft.com/office/powerpoint/2010/main" val="244618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upont Nutrischolars Awards Fuelling Innovation In The Indian ...">
            <a:extLst>
              <a:ext uri="{FF2B5EF4-FFF2-40B4-BE49-F238E27FC236}">
                <a16:creationId xmlns:a16="http://schemas.microsoft.com/office/drawing/2014/main" id="{93AA5FD2-CCBD-4E16-A082-2EEB1EBEA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 b="170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3544847-DB30-4C1E-8968-CA07B8EB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Ishodi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CE7359-D56D-451A-8A45-3351FB8E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Razvijanje odgovornosti u proizvodnji kruha prema načelima održivog razvoja</a:t>
            </a:r>
          </a:p>
          <a:p>
            <a:r>
              <a:rPr lang="hr-HR" dirty="0">
                <a:solidFill>
                  <a:srgbClr val="FFFFFF"/>
                </a:solidFill>
              </a:rPr>
              <a:t>Upoznavanje s načinima smanjenja otpada u proizvodnji kruha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7ACD935-E51D-463E-AE71-F2B9000B4B26}"/>
              </a:ext>
            </a:extLst>
          </p:cNvPr>
          <p:cNvSpPr txBox="1"/>
          <p:nvPr/>
        </p:nvSpPr>
        <p:spPr>
          <a:xfrm>
            <a:off x="9544050" y="6457950"/>
            <a:ext cx="242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2: www.freekpik.com</a:t>
            </a:r>
          </a:p>
        </p:txBody>
      </p:sp>
    </p:spTree>
    <p:extLst>
      <p:ext uri="{BB962C8B-B14F-4D97-AF65-F5344CB8AC3E}">
        <p14:creationId xmlns:p14="http://schemas.microsoft.com/office/powerpoint/2010/main" val="403181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C57EFD-F17F-4415-A767-46B5D354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Uvod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B2C3B925-4C1F-4FF0-AFCC-88B3340C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5"/>
            <a:ext cx="9601196" cy="39504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Prehrambeni otpad nastaje duž cijeloga lanca opskrbe: na farmama, tijekom skladištenja, rukovanja i prijevoza, u fazi proizvodnje, u supermarketima, restoranima i kod kuće. </a:t>
            </a:r>
          </a:p>
          <a:p>
            <a:pPr>
              <a:lnSpc>
                <a:spcPct val="90000"/>
              </a:lnSpc>
            </a:pPr>
            <a:r>
              <a:rPr lang="hr-HR" dirty="0"/>
              <a:t>U zemljama s nižim dohotkom većina se hrane baca u sektoru poljoprivrede i nakon žetve, dok se u zemljama s višim dohotkom većina hrane (53 %) baca tijekom faze potrošnje u vlastitim domovima [1].</a:t>
            </a:r>
          </a:p>
          <a:p>
            <a:pPr>
              <a:lnSpc>
                <a:spcPct val="90000"/>
              </a:lnSpc>
            </a:pPr>
            <a:r>
              <a:rPr lang="hr-HR" dirty="0"/>
              <a:t>Problem prehrambenog otpada ima i lokalni i globalni utjecaj koji je međusobno povezan s društvenim, gospodarskim i okolišnim sferama.</a:t>
            </a:r>
          </a:p>
          <a:p>
            <a:pPr>
              <a:lnSpc>
                <a:spcPct val="90000"/>
              </a:lnSpc>
            </a:pPr>
            <a:r>
              <a:rPr lang="hr-HR" dirty="0"/>
              <a:t>Da bi smanjili prehrambeni otpad potrebno je pridržavati se načela održive proizvodnje ili rukovanja u svim fazama lanca opskrbe hranom.</a:t>
            </a:r>
          </a:p>
          <a:p>
            <a:pPr marL="0" indent="0">
              <a:lnSpc>
                <a:spcPct val="90000"/>
              </a:lnSpc>
              <a:buNone/>
            </a:pPr>
            <a:endParaRPr lang="hr-HR" dirty="0"/>
          </a:p>
          <a:p>
            <a:pPr>
              <a:lnSpc>
                <a:spcPct val="9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981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7C0551-91AB-454C-BD97-68A4AF7B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Održiva proizvodnja kruha</a:t>
            </a:r>
          </a:p>
        </p:txBody>
      </p:sp>
      <p:pic>
        <p:nvPicPr>
          <p:cNvPr id="1028" name="Picture 4" descr="Сurrent weather and forecast - OpenWeatherMap">
            <a:extLst>
              <a:ext uri="{FF2B5EF4-FFF2-40B4-BE49-F238E27FC236}">
                <a16:creationId xmlns:a16="http://schemas.microsoft.com/office/drawing/2014/main" id="{40EEBDD4-3EF1-43A1-8A95-CA5720FE8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r="22695" b="-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BE151746-942E-4EFB-9F36-4DEB84831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604752"/>
              </p:ext>
            </p:extLst>
          </p:nvPr>
        </p:nvGraphicFramePr>
        <p:xfrm>
          <a:off x="1295402" y="2556932"/>
          <a:ext cx="625686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465882ED-20F1-4D08-8E46-C0DE0C072A2B}"/>
              </a:ext>
            </a:extLst>
          </p:cNvPr>
          <p:cNvSpPr txBox="1"/>
          <p:nvPr/>
        </p:nvSpPr>
        <p:spPr>
          <a:xfrm>
            <a:off x="8085026" y="5568091"/>
            <a:ext cx="3135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3: www.openweathermap.com</a:t>
            </a:r>
          </a:p>
        </p:txBody>
      </p:sp>
    </p:spTree>
    <p:extLst>
      <p:ext uri="{BB962C8B-B14F-4D97-AF65-F5344CB8AC3E}">
        <p14:creationId xmlns:p14="http://schemas.microsoft.com/office/powerpoint/2010/main" val="198982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A2B46DB-EC6F-4699-BF60-AE554E90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/>
              <a:t>Što to znači u realnoj proizvodnji kruha?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ker taking out freshly baked bread from the oven of a bakery — Stock Photo">
            <a:extLst>
              <a:ext uri="{FF2B5EF4-FFF2-40B4-BE49-F238E27FC236}">
                <a16:creationId xmlns:a16="http://schemas.microsoft.com/office/drawing/2014/main" id="{41BC23AB-B6D8-44D0-908F-81D5B3720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2" r="29076" b="2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362767-8B2B-4B81-B126-AB2CEBB5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hr-HR"/>
              <a:t>Proizvodi se točno koliko je naručeno </a:t>
            </a:r>
          </a:p>
          <a:p>
            <a:r>
              <a:rPr lang="hr-HR"/>
              <a:t>Proizvodi se prema točno definiranim recepturama </a:t>
            </a:r>
          </a:p>
          <a:p>
            <a:r>
              <a:rPr lang="hr-HR"/>
              <a:t>Proizvodnja se odvija na optimalan način</a:t>
            </a:r>
          </a:p>
          <a:p>
            <a:r>
              <a:rPr lang="hr-HR"/>
              <a:t>Planiranje narudžbe sirovina</a:t>
            </a:r>
          </a:p>
          <a:p>
            <a:r>
              <a:rPr lang="hr-HR"/>
              <a:t>Educiranje svih zaposlenih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E69B6B6-EFF5-4DAD-ABDF-B3E1D52067F9}"/>
              </a:ext>
            </a:extLst>
          </p:cNvPr>
          <p:cNvSpPr txBox="1"/>
          <p:nvPr/>
        </p:nvSpPr>
        <p:spPr>
          <a:xfrm>
            <a:off x="1295400" y="5268988"/>
            <a:ext cx="274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4: www.focusedcollection.com</a:t>
            </a:r>
          </a:p>
        </p:txBody>
      </p:sp>
    </p:spTree>
    <p:extLst>
      <p:ext uri="{BB962C8B-B14F-4D97-AF65-F5344CB8AC3E}">
        <p14:creationId xmlns:p14="http://schemas.microsoft.com/office/powerpoint/2010/main" val="160121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38719-417F-406B-A1C4-434067BE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Smanjenje otpada u proizvodnji kruha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D4C072-F211-4DF6-96F1-AD92B9B5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Može se izvoditi u svim fazama proizvodnje i distribucije kruha.</a:t>
            </a:r>
          </a:p>
          <a:p>
            <a:r>
              <a:rPr lang="hr-HR" dirty="0"/>
              <a:t>Planiranje proizvodnje </a:t>
            </a:r>
          </a:p>
          <a:p>
            <a:r>
              <a:rPr lang="hr-HR" dirty="0"/>
              <a:t>Tijekom svih faza proizvodnje kruha (do pečenja) na način da se </a:t>
            </a:r>
            <a:r>
              <a:rPr lang="hr-HR" dirty="0" err="1"/>
              <a:t>škartni</a:t>
            </a:r>
            <a:r>
              <a:rPr lang="hr-HR" dirty="0"/>
              <a:t> tjesteni komadi odmah „vrate” na početak – u </a:t>
            </a:r>
            <a:r>
              <a:rPr lang="hr-HR" dirty="0" err="1"/>
              <a:t>zamjes</a:t>
            </a:r>
            <a:r>
              <a:rPr lang="hr-HR" dirty="0"/>
              <a:t>.</a:t>
            </a:r>
          </a:p>
          <a:p>
            <a:r>
              <a:rPr lang="hr-HR" dirty="0"/>
              <a:t>Gotovi kruh koji ne zadovoljava standardu kakvoće (ali samo) po izgledu može se koristiti kao sirovina za proizvodnju kruha ili drugih pekarskih proizvoda.</a:t>
            </a:r>
          </a:p>
          <a:p>
            <a:r>
              <a:rPr lang="hr-HR" dirty="0"/>
              <a:t>Povrat starog kruha iz (vlastite) maloprodaje može se iskoristiti ukoliko smo sigurni da je njime rukovano prema načelima HACCP-a.</a:t>
            </a:r>
          </a:p>
        </p:txBody>
      </p:sp>
    </p:spTree>
    <p:extLst>
      <p:ext uri="{BB962C8B-B14F-4D97-AF65-F5344CB8AC3E}">
        <p14:creationId xmlns:p14="http://schemas.microsoft.com/office/powerpoint/2010/main" val="221880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698AA-CA7B-4184-8609-1E421CBA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sz="4100"/>
              <a:t>Načini smanjenja otpada u proizvodnji kruha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034FB0-09DD-40B4-BA95-3D9F13EA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428875"/>
            <a:ext cx="7056326" cy="38766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dirty="0"/>
              <a:t>Zdravstveno ispravni stari kruh se nareže i osuši, zatim može se:</a:t>
            </a:r>
          </a:p>
          <a:p>
            <a:pPr>
              <a:lnSpc>
                <a:spcPct val="90000"/>
              </a:lnSpc>
            </a:pPr>
            <a:r>
              <a:rPr lang="hr-HR" dirty="0"/>
              <a:t>Usitniti u mlinu = proizvodnja krušnih mrvica.</a:t>
            </a:r>
          </a:p>
          <a:p>
            <a:pPr>
              <a:lnSpc>
                <a:spcPct val="90000"/>
              </a:lnSpc>
            </a:pPr>
            <a:r>
              <a:rPr lang="hr-HR" dirty="0"/>
              <a:t>Granulirati i prodavati kao stočni hranu (za preživače, svinje, perad, konje, zečeve, ribu i rakove) [3] ili sirovinu za proizvodnju npr. piva [4].</a:t>
            </a:r>
          </a:p>
          <a:p>
            <a:pPr>
              <a:lnSpc>
                <a:spcPct val="90000"/>
              </a:lnSpc>
            </a:pPr>
            <a:r>
              <a:rPr lang="hr-HR" dirty="0"/>
              <a:t>Granulirati i koristiti za izradu kruha ili kiselog tijesta u pekarama.</a:t>
            </a:r>
          </a:p>
          <a:p>
            <a:pPr>
              <a:lnSpc>
                <a:spcPct val="90000"/>
              </a:lnSpc>
            </a:pPr>
            <a:r>
              <a:rPr lang="hr-HR" dirty="0"/>
              <a:t>Stari kruh može biti: bijeli, </a:t>
            </a:r>
            <a:r>
              <a:rPr lang="hr-HR" dirty="0" err="1"/>
              <a:t>polubijeli</a:t>
            </a:r>
            <a:r>
              <a:rPr lang="hr-HR" dirty="0"/>
              <a:t>, crni, miješane  vrste, raženi, kukuruzni, ostale vrste ali bez sjemenki uljarica.</a:t>
            </a:r>
          </a:p>
          <a:p>
            <a:pPr>
              <a:lnSpc>
                <a:spcPct val="90000"/>
              </a:lnSpc>
            </a:pPr>
            <a:endParaRPr lang="hr-HR" sz="19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97D5C5-9CDA-4699-A8A7-71B79AAA9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2501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A42ECDE-18C3-4001-8AFA-9F2CBE950E1B}"/>
              </a:ext>
            </a:extLst>
          </p:cNvPr>
          <p:cNvSpPr txBox="1"/>
          <p:nvPr/>
        </p:nvSpPr>
        <p:spPr>
          <a:xfrm>
            <a:off x="8085026" y="5638800"/>
            <a:ext cx="273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5: www.anchor.co.za</a:t>
            </a:r>
          </a:p>
        </p:txBody>
      </p:sp>
    </p:spTree>
    <p:extLst>
      <p:ext uri="{BB962C8B-B14F-4D97-AF65-F5344CB8AC3E}">
        <p14:creationId xmlns:p14="http://schemas.microsoft.com/office/powerpoint/2010/main" val="128546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76" name="Picture 7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77" name="Rectangle 7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78" name="Picture 7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79" name="Picture 7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11A0315-8665-41E1-99DF-068EA2DF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Korištenje starog kruha u proizvodnji kruha</a:t>
            </a:r>
          </a:p>
        </p:txBody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ced rye art craft bread close-up on a dark background. The ...">
            <a:extLst>
              <a:ext uri="{FF2B5EF4-FFF2-40B4-BE49-F238E27FC236}">
                <a16:creationId xmlns:a16="http://schemas.microsoft.com/office/drawing/2014/main" id="{E200EB31-2CEF-467A-9685-3BD47BD40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2" b="17918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740E76-74B1-4EAA-A029-DDB2593F7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hr-HR" dirty="0"/>
              <a:t>Smanjuje cijenu proizvoda</a:t>
            </a:r>
          </a:p>
          <a:p>
            <a:r>
              <a:rPr lang="hr-HR" dirty="0"/>
              <a:t>Smanjuje utrošak ostalih sirovina</a:t>
            </a:r>
          </a:p>
          <a:p>
            <a:r>
              <a:rPr lang="hr-HR" dirty="0"/>
              <a:t>Mogu se koristiti u proizvodnji </a:t>
            </a:r>
            <a:r>
              <a:rPr lang="hr-HR" i="1" dirty="0" err="1"/>
              <a:t>kraft</a:t>
            </a:r>
            <a:r>
              <a:rPr lang="hr-HR" i="1" dirty="0"/>
              <a:t> kruhova </a:t>
            </a:r>
            <a:r>
              <a:rPr lang="hr-HR" dirty="0"/>
              <a:t>koji su sad novi trend u pekarstvu</a:t>
            </a:r>
          </a:p>
          <a:p>
            <a:pPr marL="0" indent="0">
              <a:buNone/>
            </a:pPr>
            <a:endParaRPr lang="hr-HR" dirty="0"/>
          </a:p>
          <a:p>
            <a:endParaRPr lang="hr-HR" i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7B95C29-2A5E-41F4-96CC-59A087CE770F}"/>
              </a:ext>
            </a:extLst>
          </p:cNvPr>
          <p:cNvSpPr txBox="1"/>
          <p:nvPr/>
        </p:nvSpPr>
        <p:spPr>
          <a:xfrm>
            <a:off x="1532245" y="5237492"/>
            <a:ext cx="2611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6: www.fotosearch.com</a:t>
            </a:r>
          </a:p>
        </p:txBody>
      </p:sp>
    </p:spTree>
    <p:extLst>
      <p:ext uri="{BB962C8B-B14F-4D97-AF65-F5344CB8AC3E}">
        <p14:creationId xmlns:p14="http://schemas.microsoft.com/office/powerpoint/2010/main" val="375816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AF18B-2F5D-4C4F-B2B0-6F01462F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Načini iskorištavanja starog kruha </a:t>
            </a:r>
            <a:r>
              <a:rPr lang="hr-HR"/>
              <a:t>u pekarstvu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579F7-C5F7-4B3A-8AF9-14838850A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Direktno u </a:t>
            </a:r>
            <a:r>
              <a:rPr lang="hr-HR" dirty="0" err="1"/>
              <a:t>zamjes</a:t>
            </a:r>
            <a:r>
              <a:rPr lang="hr-HR" dirty="0"/>
              <a:t> – granulirani stari kruh natopi se vodom u omjeru 1:1, zatim se dodaje u </a:t>
            </a:r>
            <a:r>
              <a:rPr lang="hr-HR" dirty="0" err="1"/>
              <a:t>zamjes</a:t>
            </a:r>
            <a:r>
              <a:rPr lang="hr-HR" dirty="0"/>
              <a:t> do 30 % u odnosu na masu tijesta [5].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Proizvodnja kiselog tijesta – granule starog kruha zamjenjuju brašno u </a:t>
            </a:r>
            <a:r>
              <a:rPr lang="hr-HR" dirty="0" err="1"/>
              <a:t>fermentorima</a:t>
            </a:r>
            <a:r>
              <a:rPr lang="hr-HR" dirty="0"/>
              <a:t> do 30 % [4].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Proizvodnja kiselog tijesta od „divljih” kvasaca – granule starog kruha se natope toplom vodom u omjeru 1:1. Masa se ostavlja na sobnoj temperaturi radi rasta i razvoja kultura kvasaca i bakterija mliječno-kiselog vrenja koja su se u trenutku miješanja s vodom nalazile na površini granula. Proces traje minimalno 7 dana, uz svakodnevno „hranjenja” mase novim </a:t>
            </a:r>
            <a:r>
              <a:rPr lang="hr-HR" dirty="0" smtClean="0"/>
              <a:t>mrvicama </a:t>
            </a:r>
            <a:r>
              <a:rPr lang="hr-HR" dirty="0"/>
              <a:t>(brašnom) i vodom dok ne dobijemo „jaku” biomasu spremnu za uporabu u zamjesu [6].</a:t>
            </a:r>
          </a:p>
        </p:txBody>
      </p:sp>
    </p:spTree>
    <p:extLst>
      <p:ext uri="{BB962C8B-B14F-4D97-AF65-F5344CB8AC3E}">
        <p14:creationId xmlns:p14="http://schemas.microsoft.com/office/powerpoint/2010/main" val="1313382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674</Words>
  <Application>Microsoft Office PowerPoint</Application>
  <PresentationFormat>Široki zaslon</PresentationFormat>
  <Paragraphs>63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Organski</vt:lpstr>
      <vt:lpstr>Smanjenje otpada u proizvodnji kruha</vt:lpstr>
      <vt:lpstr>Ishodi</vt:lpstr>
      <vt:lpstr>Uvod</vt:lpstr>
      <vt:lpstr>Održiva proizvodnja kruha</vt:lpstr>
      <vt:lpstr>Što to znači u realnoj proizvodnji kruha?</vt:lpstr>
      <vt:lpstr>Smanjenje otpada u proizvodnji kruha</vt:lpstr>
      <vt:lpstr>Načini smanjenja otpada u proizvodnji kruha</vt:lpstr>
      <vt:lpstr>Korištenje starog kruha u proizvodnji kruha</vt:lpstr>
      <vt:lpstr>Načini iskorištavanja starog kruha u pekarstvu</vt:lpstr>
      <vt:lpstr>PowerPoint prezentacija</vt:lpstr>
      <vt:lpstr>Načini iskorištavanja starog kruha u kućanstvu</vt:lpstr>
      <vt:lpstr>Literatura: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Smanjenje otpada u proizvodnji kruha</dc:title>
  <dc:creator>Ina Đaković</dc:creator>
  <cp:lastModifiedBy>PC</cp:lastModifiedBy>
  <cp:revision>3</cp:revision>
  <dcterms:created xsi:type="dcterms:W3CDTF">2020-07-01T13:35:42Z</dcterms:created>
  <dcterms:modified xsi:type="dcterms:W3CDTF">2021-02-22T16:37:37Z</dcterms:modified>
</cp:coreProperties>
</file>